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265" r:id="rId3"/>
    <p:sldId id="281" r:id="rId4"/>
    <p:sldId id="273" r:id="rId5"/>
    <p:sldId id="282" r:id="rId6"/>
    <p:sldId id="283" r:id="rId7"/>
    <p:sldId id="284" r:id="rId8"/>
    <p:sldId id="285" r:id="rId9"/>
    <p:sldId id="286" r:id="rId10"/>
    <p:sldId id="297" r:id="rId11"/>
    <p:sldId id="298" r:id="rId12"/>
    <p:sldId id="299" r:id="rId13"/>
    <p:sldId id="300" r:id="rId14"/>
    <p:sldId id="287" r:id="rId15"/>
    <p:sldId id="288" r:id="rId16"/>
    <p:sldId id="289" r:id="rId17"/>
    <p:sldId id="290" r:id="rId18"/>
    <p:sldId id="291" r:id="rId19"/>
    <p:sldId id="301" r:id="rId20"/>
    <p:sldId id="292" r:id="rId21"/>
    <p:sldId id="293" r:id="rId22"/>
    <p:sldId id="294" r:id="rId23"/>
    <p:sldId id="29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34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20EA5F0D-C1DC-412F-A146-DDB3A74B588F}" type="datetimeFigureOut">
              <a:rPr lang="en-US" altLang="ko-KR"/>
              <a:t>3/5/2019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7BAE14B8-3CC9-472D-9BC5-A84D80684DE2}" type="slidenum">
              <a:rPr lang="ko-KR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A8CDE508-72C8-4AB5-AA9C-1584D31690E0}" type="datetimeFigureOut">
              <a:t>2019-03-05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/>
              <a:t>마스터 텍스트 스타일 편집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7FB667E1-E601-4AAF-B95C-B25720D70A60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6593189" y="0"/>
            <a:ext cx="5595510" cy="4648200"/>
          </a:xfrm>
          <a:prstGeom prst="rect">
            <a:avLst/>
          </a:prstGeom>
          <a:solidFill>
            <a:srgbClr val="EE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 latinLnBrk="1">
              <a:defRPr lang="ko-KR" sz="4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 latinLnBrk="1">
              <a:spcBef>
                <a:spcPts val="0"/>
              </a:spcBef>
              <a:buNone/>
              <a:defRPr lang="ko-KR" sz="2000" cap="none" baseline="0">
                <a:solidFill>
                  <a:schemeClr val="bg1"/>
                </a:solidFill>
              </a:defRPr>
            </a:lvl1pPr>
            <a:lvl2pPr marL="457200" indent="0" algn="ctr" latinLnBrk="1">
              <a:buNone/>
              <a:defRPr lang="ko-KR" sz="2800"/>
            </a:lvl2pPr>
            <a:lvl3pPr marL="914400" indent="0" algn="ctr" latinLnBrk="1">
              <a:buNone/>
              <a:defRPr lang="ko-KR" sz="2400"/>
            </a:lvl3pPr>
            <a:lvl4pPr marL="1371600" indent="0" algn="ctr" latinLnBrk="1">
              <a:buNone/>
              <a:defRPr lang="ko-KR" sz="2000"/>
            </a:lvl4pPr>
            <a:lvl5pPr marL="1828800" indent="0" algn="ctr" latinLnBrk="1">
              <a:buNone/>
              <a:defRPr lang="ko-KR" sz="2000"/>
            </a:lvl5pPr>
            <a:lvl6pPr marL="2286000" indent="0" algn="ctr" latinLnBrk="1">
              <a:buNone/>
              <a:defRPr lang="ko-KR" sz="2000"/>
            </a:lvl6pPr>
            <a:lvl7pPr marL="2743200" indent="0" algn="ctr" latinLnBrk="1">
              <a:buNone/>
              <a:defRPr lang="ko-KR" sz="2000"/>
            </a:lvl7pPr>
            <a:lvl8pPr marL="3200400" indent="0" algn="ctr" latinLnBrk="1">
              <a:buNone/>
              <a:defRPr lang="ko-KR" sz="2000"/>
            </a:lvl8pPr>
            <a:lvl9pPr marL="3657600" indent="0" algn="ctr" latinLnBrk="1">
              <a:buNone/>
              <a:defRPr lang="ko-KR"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99104" cy="4724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3697" y="402774"/>
            <a:ext cx="5750019" cy="390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대체 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 latinLnBrk="1">
              <a:defRPr lang="ko-KR" sz="3400"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 latinLnBrk="1">
              <a:spcBef>
                <a:spcPts val="1200"/>
              </a:spcBef>
              <a:buNone/>
              <a:defRPr lang="ko-KR" sz="1600">
                <a:solidFill>
                  <a:schemeClr val="bg1"/>
                </a:solidFill>
              </a:defRPr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pPr latinLnBrk="1"/>
            <a:fld id="{1C7EFB7B-5A5E-4D7E-A483-2DB2589EC6C5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 latinLnBrk="1">
              <a:defRPr lang="ko-KR" sz="3400"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-8211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 latinLnBrk="1">
              <a:buNone/>
              <a:defRPr lang="ko-KR" sz="3200">
                <a:solidFill>
                  <a:schemeClr val="tx2"/>
                </a:solidFill>
              </a:defRPr>
            </a:lvl1pPr>
            <a:lvl2pPr marL="457200" indent="0" latinLnBrk="1">
              <a:buNone/>
              <a:defRPr lang="ko-KR" sz="2800"/>
            </a:lvl2pPr>
            <a:lvl3pPr marL="914400" indent="0" latinLnBrk="1">
              <a:buNone/>
              <a:defRPr lang="ko-KR" sz="2400"/>
            </a:lvl3pPr>
            <a:lvl4pPr marL="1371600" indent="0" latinLnBrk="1">
              <a:buNone/>
              <a:defRPr lang="ko-KR" sz="2000"/>
            </a:lvl4pPr>
            <a:lvl5pPr marL="1828800" indent="0" latinLnBrk="1">
              <a:buNone/>
              <a:defRPr lang="ko-KR" sz="2000"/>
            </a:lvl5pPr>
            <a:lvl6pPr marL="2286000" indent="0" latinLnBrk="1">
              <a:buNone/>
              <a:defRPr lang="ko-KR" sz="2000"/>
            </a:lvl6pPr>
            <a:lvl7pPr marL="2743200" indent="0" latinLnBrk="1">
              <a:buNone/>
              <a:defRPr lang="ko-KR" sz="2000"/>
            </a:lvl7pPr>
            <a:lvl8pPr marL="3200400" indent="0" latinLnBrk="1">
              <a:buNone/>
              <a:defRPr lang="ko-KR" sz="2000"/>
            </a:lvl8pPr>
            <a:lvl9pPr marL="3657600" indent="0" latinLnBrk="1">
              <a:buNone/>
              <a:defRPr lang="ko-KR"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 latinLnBrk="1">
              <a:spcBef>
                <a:spcPts val="1200"/>
              </a:spcBef>
              <a:buNone/>
              <a:defRPr lang="ko-KR" sz="1600">
                <a:solidFill>
                  <a:schemeClr val="bg1"/>
                </a:solidFill>
              </a:defRPr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8A21-EAFE-43E6-A130-E5E707C6FFEE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latinLnBrk="1"/>
            <a:r>
              <a:rPr lang="ko-KR" altLang="en-US" smtClean="0"/>
              <a:t>마스터 텍스트 스타일 편집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AA1D-001A-415A-82A2-67A8F1B7F032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 latinLnBrk="1"/>
            <a:r>
              <a:rPr lang="ko-KR" altLang="en-US" smtClean="0"/>
              <a:t>마스터 텍스트 스타일 편집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53B5-E68D-4716-B688-B2A36522B691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6pPr latinLnBrk="1">
              <a:defRPr lang="ko-KR"/>
            </a:lvl6pPr>
          </a:lstStyle>
          <a:p>
            <a:pPr lvl="0" latinLnBrk="1"/>
            <a:r>
              <a:rPr lang="ko-KR" altLang="en-US" dirty="0" smtClean="0"/>
              <a:t>마스터 텍스트 스타일 편집</a:t>
            </a:r>
          </a:p>
          <a:p>
            <a:pPr lvl="1" latinLnBrk="1"/>
            <a:r>
              <a:rPr lang="ko-KR" altLang="en-US" dirty="0" smtClean="0"/>
              <a:t>둘째 수준</a:t>
            </a:r>
          </a:p>
          <a:p>
            <a:pPr lvl="2" latinLnBrk="1"/>
            <a:r>
              <a:rPr lang="ko-KR" altLang="en-US" dirty="0" smtClean="0"/>
              <a:t>셋째 수준</a:t>
            </a:r>
          </a:p>
          <a:p>
            <a:pPr lvl="3" latinLnBrk="1"/>
            <a:r>
              <a:rPr lang="ko-KR" altLang="en-US" dirty="0" smtClean="0"/>
              <a:t>넷째 수준</a:t>
            </a:r>
          </a:p>
          <a:p>
            <a:pPr lvl="4" latinLnBrk="1"/>
            <a:r>
              <a:rPr lang="ko-KR" altLang="en-US" dirty="0" smtClean="0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F6E6-95AA-48A6-996D-8B3DF30FAEBB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543946" y="6614440"/>
            <a:ext cx="640080" cy="237744"/>
          </a:xfrm>
        </p:spPr>
        <p:txBody>
          <a:bodyPr/>
          <a:lstStyle>
            <a:lvl1pPr>
              <a:defRPr sz="1200"/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 latinLnBrk="1">
              <a:defRPr lang="ko-KR" sz="5200" b="0"/>
            </a:lvl1pPr>
          </a:lstStyle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 latinLnBrk="1">
              <a:spcBef>
                <a:spcPts val="0"/>
              </a:spcBef>
              <a:buNone/>
              <a:defRPr lang="ko-KR" sz="2400" cap="none" baseline="0">
                <a:solidFill>
                  <a:schemeClr val="tx2"/>
                </a:solidFill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3EB4-6B2F-4EE9-A0B1-BE329BFF971E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 latinLnBrk="1">
              <a:defRPr lang="ko-KR" sz="5200" b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 latinLnBrk="1">
              <a:spcBef>
                <a:spcPts val="0"/>
              </a:spcBef>
              <a:buNone/>
              <a:defRPr lang="ko-KR" sz="2400" cap="none" baseline="0">
                <a:solidFill>
                  <a:schemeClr val="tx1"/>
                </a:solidFill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pPr latinLnBrk="1"/>
            <a:fld id="{739D1C19-DE3F-40EC-879F-5103D673D7C8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C4D44-495E-4E8E-A264-A99DDBD0228B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200" b="0" cap="none" baseline="0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 latinLnBrk="1">
              <a:defRPr lang="ko-KR" sz="1800"/>
            </a:lvl1pPr>
            <a:lvl2pPr latinLnBrk="1">
              <a:defRPr lang="ko-KR" sz="1600"/>
            </a:lvl2pPr>
            <a:lvl3pPr latinLnBrk="1">
              <a:defRPr lang="ko-KR" sz="1400"/>
            </a:lvl3pPr>
            <a:lvl4pPr latinLnBrk="1">
              <a:defRPr lang="ko-KR" sz="1200"/>
            </a:lvl4pPr>
            <a:lvl5pPr latinLnBrk="1">
              <a:defRPr lang="ko-KR" sz="1200"/>
            </a:lvl5pPr>
            <a:lvl6pPr latinLnBrk="1">
              <a:defRPr lang="ko-KR" sz="1200"/>
            </a:lvl6pPr>
            <a:lvl7pPr latinLnBrk="1">
              <a:defRPr lang="ko-KR" sz="1200"/>
            </a:lvl7pPr>
            <a:lvl8pPr latinLnBrk="1">
              <a:defRPr lang="ko-KR" sz="1200"/>
            </a:lvl8pPr>
            <a:lvl9pPr latinLnBrk="1">
              <a:defRPr lang="ko-KR" sz="1200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200" b="0" cap="none" baseline="0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 latinLnBrk="1">
              <a:defRPr lang="ko-KR" sz="1800"/>
            </a:lvl1pPr>
            <a:lvl2pPr latinLnBrk="1">
              <a:defRPr lang="ko-KR" sz="1600"/>
            </a:lvl2pPr>
            <a:lvl3pPr latinLnBrk="1">
              <a:defRPr lang="ko-KR" sz="1400"/>
            </a:lvl3pPr>
            <a:lvl4pPr latinLnBrk="1">
              <a:defRPr lang="ko-KR" sz="1200"/>
            </a:lvl4pPr>
            <a:lvl5pPr latinLnBrk="1">
              <a:defRPr lang="ko-KR" sz="1200"/>
            </a:lvl5pPr>
            <a:lvl6pPr latinLnBrk="1">
              <a:defRPr lang="ko-KR" sz="1200"/>
            </a:lvl6pPr>
            <a:lvl7pPr latinLnBrk="1">
              <a:defRPr lang="ko-KR" sz="1200"/>
            </a:lvl7pPr>
            <a:lvl8pPr latinLnBrk="1">
              <a:defRPr lang="ko-KR" sz="1200"/>
            </a:lvl8pPr>
            <a:lvl9pPr latinLnBrk="1">
              <a:defRPr lang="ko-KR" sz="1200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4175-02D4-4C18-8DBE-2F09F9BF37E2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112F-7AB8-4537-90D3-9F2A0854D51A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51920" y="6620256"/>
            <a:ext cx="640080" cy="237744"/>
          </a:xfrm>
        </p:spPr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pPr latinLnBrk="1"/>
            <a:fld id="{AD3BE23A-1749-4F42-A675-06D70216E88A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 latinLnBrk="1">
              <a:defRPr lang="ko-KR" sz="3400" b="0"/>
            </a:lvl1pPr>
          </a:lstStyle>
          <a:p>
            <a:r>
              <a:rPr lang="ko-KR" altLang="en-US" smtClean="0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  <a:p>
            <a:pPr lvl="1" latinLnBrk="1"/>
            <a:r>
              <a:rPr lang="ko-KR" altLang="en-US" smtClean="0"/>
              <a:t>둘째 수준</a:t>
            </a:r>
          </a:p>
          <a:p>
            <a:pPr lvl="2" latinLnBrk="1"/>
            <a:r>
              <a:rPr lang="ko-KR" altLang="en-US" smtClean="0"/>
              <a:t>셋째 수준</a:t>
            </a:r>
          </a:p>
          <a:p>
            <a:pPr lvl="3" latinLnBrk="1"/>
            <a:r>
              <a:rPr lang="ko-KR" altLang="en-US" smtClean="0"/>
              <a:t>넷째 수준</a:t>
            </a:r>
          </a:p>
          <a:p>
            <a:pPr lvl="4" latinLnBrk="1"/>
            <a:r>
              <a:rPr lang="ko-KR" altLang="en-US" smtClean="0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 latinLnBrk="1">
              <a:spcBef>
                <a:spcPts val="1200"/>
              </a:spcBef>
              <a:buNone/>
              <a:defRPr lang="ko-KR" sz="1600"/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0DA97-7597-496B-A5C9-B9CDFCB59450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99103" y="151170"/>
            <a:ext cx="11593794" cy="523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9103" y="828942"/>
            <a:ext cx="11593794" cy="564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 dirty="0"/>
              <a:t>마스터 텍스트 스타일 편집</a:t>
            </a:r>
          </a:p>
          <a:p>
            <a:pPr lvl="1" latinLnBrk="1"/>
            <a:r>
              <a:rPr lang="ko-KR" dirty="0"/>
              <a:t>둘째 수준</a:t>
            </a:r>
          </a:p>
          <a:p>
            <a:pPr lvl="2" latinLnBrk="1"/>
            <a:r>
              <a:rPr lang="ko-KR" dirty="0"/>
              <a:t>셋째 수준</a:t>
            </a:r>
          </a:p>
          <a:p>
            <a:pPr lvl="3" latinLnBrk="1"/>
            <a:r>
              <a:rPr lang="ko-KR" dirty="0"/>
              <a:t>넷째 수준</a:t>
            </a:r>
          </a:p>
          <a:p>
            <a:pPr lvl="4" latinLnBrk="1"/>
            <a:r>
              <a:rPr lang="ko-KR" dirty="0"/>
              <a:t>다섯째 수준</a:t>
            </a:r>
          </a:p>
          <a:p>
            <a:pPr lvl="5" latinLnBrk="1"/>
            <a:r>
              <a:rPr lang="ko-KR" dirty="0"/>
              <a:t>여섯째 수준</a:t>
            </a:r>
          </a:p>
          <a:p>
            <a:pPr lvl="6" latinLnBrk="1"/>
            <a:r>
              <a:rPr lang="ko-KR" dirty="0"/>
              <a:t>일곱째 수준</a:t>
            </a:r>
          </a:p>
          <a:p>
            <a:pPr lvl="7" latinLnBrk="1"/>
            <a:r>
              <a:rPr lang="ko-KR" dirty="0"/>
              <a:t>여덟째 수준</a:t>
            </a:r>
          </a:p>
          <a:p>
            <a:pPr lvl="8" latinLnBrk="1"/>
            <a:r>
              <a:rPr lang="ko-KR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800">
                <a:solidFill>
                  <a:schemeClr val="bg2"/>
                </a:solidFill>
              </a:defRPr>
            </a:lvl1pPr>
          </a:lstStyle>
          <a:p>
            <a:pPr latinLnBrk="1"/>
            <a:fld id="{A7D0BD3F-82B8-4B9B-8E27-0EACF2F4B2DC}" type="datetime1">
              <a:rPr lang="ko-KR" altLang="en-US" smtClean="0"/>
              <a:t>2019-03-05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800" cap="all" baseline="0">
                <a:solidFill>
                  <a:schemeClr val="bg2"/>
                </a:solidFill>
              </a:defRPr>
            </a:lvl1pPr>
          </a:lstStyle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35395" y="661051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1200" b="1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lang="ko-KR" sz="3400" kern="1200">
          <a:solidFill>
            <a:schemeClr val="tx2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lang="ko-KR"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lang="ko-KR"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lang="ko-KR"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lang="ko-KR"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lang="ko-KR"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lang="ko-KR"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lang="ko-KR"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lang="ko-KR"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lang="ko-KR"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d.com/talks/massimo_banzi_how_arduino_is_open_sourcing_imagination/transcript?awesm=on.ted.com_8dbp&amp;utm_campaign=sir_ken_robinson_bring_on_the_revolution&amp;utm_content=ted.com-talkpage&amp;utm_medium=on.ted.com-twitter&amp;utm_source=direct-on.ted.com&amp;language=ko#t-92721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Jg3yuAAawA" TargetMode="External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EjOE1KuwKs" TargetMode="External"/><Relationship Id="rId2" Type="http://schemas.openxmlformats.org/officeDocument/2006/relationships/hyperlink" Target="https://www.youtube.com/watch?v=s-hN_KOBaEQ&amp;list=PL7nYG9qrUeTBlctJuXiSay4iyuhXpb7_V&amp;index=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사물인터넷이란</a:t>
            </a:r>
            <a:r>
              <a:rPr lang="en-US" altLang="ko-KR" dirty="0" smtClean="0"/>
              <a:t>?</a:t>
            </a:r>
            <a:endParaRPr lang="ko-KR" dirty="0"/>
          </a:p>
        </p:txBody>
      </p:sp>
      <p:sp>
        <p:nvSpPr>
          <p:cNvPr id="4" name="부제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99104" cy="47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Bluetooth</a:t>
            </a:r>
          </a:p>
          <a:p>
            <a:pPr lvl="1"/>
            <a:r>
              <a:rPr lang="ko-KR" altLang="en-US" dirty="0"/>
              <a:t>근거리에서</a:t>
            </a:r>
            <a:r>
              <a:rPr lang="en-US" altLang="ko-KR" dirty="0"/>
              <a:t> </a:t>
            </a:r>
            <a:r>
              <a:rPr lang="ko-KR" altLang="en-US" dirty="0"/>
              <a:t>데이터나 음성</a:t>
            </a:r>
            <a:r>
              <a:rPr lang="en-US" altLang="ko-KR" dirty="0"/>
              <a:t>, </a:t>
            </a:r>
            <a:r>
              <a:rPr lang="ko-KR" altLang="en-US" dirty="0"/>
              <a:t>영상 등을 교환할 때 사용하는 무선기술</a:t>
            </a:r>
            <a:r>
              <a:rPr lang="en-US" altLang="ko-KR" dirty="0"/>
              <a:t>(2.4GHz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10m </a:t>
            </a:r>
            <a:r>
              <a:rPr lang="ko-KR" altLang="en-US" dirty="0"/>
              <a:t>안의 거리에서 무선으로 주파수를 이용하여 저전력으로 데이터를 주고 받는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4" y="2351850"/>
            <a:ext cx="5020740" cy="2789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0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103" y="828942"/>
            <a:ext cx="10359661" cy="5640224"/>
          </a:xfrm>
        </p:spPr>
        <p:txBody>
          <a:bodyPr/>
          <a:lstStyle/>
          <a:p>
            <a:r>
              <a:rPr lang="ko-KR" altLang="en-US" b="1" dirty="0" smtClean="0"/>
              <a:t>블루투스 </a:t>
            </a:r>
            <a:r>
              <a:rPr lang="ko-KR" altLang="en-US" b="1" dirty="0" err="1" smtClean="0"/>
              <a:t>비콘</a:t>
            </a:r>
            <a:r>
              <a:rPr lang="en-US" altLang="ko-KR" b="1" dirty="0" smtClean="0"/>
              <a:t>(Beacon)</a:t>
            </a:r>
            <a:endParaRPr lang="en-US" altLang="ko-KR" b="1" dirty="0"/>
          </a:p>
          <a:p>
            <a:pPr lvl="1"/>
            <a:r>
              <a:rPr lang="ko-KR" altLang="en-US" dirty="0"/>
              <a:t>근거리에 있는 스마트 기기를 자동으로 인식하여 필요한 데이터를 전송할 수 있는 무선 통신 </a:t>
            </a:r>
            <a:r>
              <a:rPr lang="ko-KR" altLang="en-US" dirty="0" smtClean="0"/>
              <a:t>장치 규격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선박이나</a:t>
            </a:r>
            <a:r>
              <a:rPr lang="en-US" altLang="ko-KR" dirty="0" smtClean="0"/>
              <a:t> </a:t>
            </a:r>
            <a:r>
              <a:rPr lang="ko-KR" altLang="en-US" dirty="0"/>
              <a:t>기차 또는 비행기의 위치를 확인하거나 특정 목적의 신호를 전달하기 위해 주기적으로 신호를 보내는 </a:t>
            </a:r>
            <a:r>
              <a:rPr lang="ko-KR" altLang="en-US" dirty="0" smtClean="0"/>
              <a:t>장치</a:t>
            </a:r>
            <a:endParaRPr lang="en-US" altLang="ko-KR" dirty="0" smtClean="0"/>
          </a:p>
          <a:p>
            <a:pPr lvl="1"/>
            <a:r>
              <a:rPr lang="ko-KR" altLang="en-US" dirty="0"/>
              <a:t>근거리 무선 통신인 </a:t>
            </a:r>
            <a:r>
              <a:rPr lang="en-US" altLang="ko-KR" dirty="0"/>
              <a:t>NFC</a:t>
            </a:r>
            <a:r>
              <a:rPr lang="ko-KR" altLang="en-US" dirty="0"/>
              <a:t>가 </a:t>
            </a:r>
            <a:r>
              <a:rPr lang="en-US" altLang="ko-KR" dirty="0"/>
              <a:t>10cm </a:t>
            </a:r>
            <a:r>
              <a:rPr lang="ko-KR" altLang="en-US" dirty="0"/>
              <a:t>이내의 근거리에서만 작동하는 반면</a:t>
            </a:r>
            <a:r>
              <a:rPr lang="en-US" altLang="ko-KR" dirty="0"/>
              <a:t>, </a:t>
            </a:r>
            <a:r>
              <a:rPr lang="ko-KR" altLang="en-US" dirty="0" err="1"/>
              <a:t>비콘은</a:t>
            </a:r>
            <a:r>
              <a:rPr lang="ko-KR" altLang="en-US" dirty="0"/>
              <a:t> 최대 </a:t>
            </a:r>
            <a:r>
              <a:rPr lang="en-US" altLang="ko-KR" dirty="0"/>
              <a:t>50m </a:t>
            </a:r>
            <a:r>
              <a:rPr lang="ko-KR" altLang="en-US" dirty="0"/>
              <a:t>거리에서 </a:t>
            </a:r>
            <a:r>
              <a:rPr lang="ko-KR" altLang="en-US" dirty="0" smtClean="0"/>
              <a:t>작동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13" y="3799857"/>
            <a:ext cx="3899334" cy="18269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46" y="3745909"/>
            <a:ext cx="4896230" cy="18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와이파이</a:t>
            </a:r>
            <a:endParaRPr lang="en-US" altLang="ko-KR" b="1" dirty="0"/>
          </a:p>
          <a:p>
            <a:pPr lvl="1"/>
            <a:r>
              <a:rPr lang="ko-KR" altLang="en-US" dirty="0"/>
              <a:t>전자기기들이 </a:t>
            </a:r>
            <a:r>
              <a:rPr lang="ko-KR" altLang="en-US" dirty="0" err="1"/>
              <a:t>무선랜</a:t>
            </a:r>
            <a:r>
              <a:rPr lang="en-US" altLang="ko-KR" dirty="0"/>
              <a:t>(WLAN)</a:t>
            </a:r>
            <a:r>
              <a:rPr lang="ko-KR" altLang="en-US" dirty="0"/>
              <a:t>에 연결할 수 있게 하는 기술로서</a:t>
            </a:r>
            <a:r>
              <a:rPr lang="en-US" altLang="ko-KR" dirty="0"/>
              <a:t>, </a:t>
            </a:r>
            <a:r>
              <a:rPr lang="ko-KR" altLang="en-US" dirty="0"/>
              <a:t>주로 </a:t>
            </a:r>
            <a:r>
              <a:rPr lang="en-US" altLang="ko-KR" dirty="0"/>
              <a:t>2.4 </a:t>
            </a:r>
            <a:r>
              <a:rPr lang="ko-KR" altLang="en-US" dirty="0" err="1"/>
              <a:t>기가헤르츠</a:t>
            </a:r>
            <a:r>
              <a:rPr lang="ko-KR" altLang="en-US" dirty="0"/>
              <a:t> </a:t>
            </a:r>
            <a:r>
              <a:rPr lang="en-US" altLang="ko-KR" dirty="0"/>
              <a:t>(12</a:t>
            </a:r>
            <a:r>
              <a:rPr lang="ko-KR" altLang="en-US" dirty="0"/>
              <a:t>센티미터</a:t>
            </a:r>
            <a:r>
              <a:rPr lang="en-US" altLang="ko-KR" dirty="0"/>
              <a:t>) UHF</a:t>
            </a:r>
            <a:r>
              <a:rPr lang="ko-KR" altLang="en-US" dirty="0"/>
              <a:t> 및 </a:t>
            </a:r>
            <a:r>
              <a:rPr lang="en-US" altLang="ko-KR" dirty="0"/>
              <a:t>5 </a:t>
            </a:r>
            <a:r>
              <a:rPr lang="ko-KR" altLang="en-US" dirty="0" err="1"/>
              <a:t>기가헤르츠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센티미터</a:t>
            </a:r>
            <a:r>
              <a:rPr lang="en-US" altLang="ko-KR" dirty="0"/>
              <a:t>) SHF</a:t>
            </a:r>
            <a:r>
              <a:rPr lang="ko-KR" altLang="en-US" dirty="0"/>
              <a:t> </a:t>
            </a:r>
            <a:r>
              <a:rPr lang="en-US" altLang="ko-KR" dirty="0"/>
              <a:t>ISM</a:t>
            </a:r>
            <a:r>
              <a:rPr lang="ko-KR" altLang="en-US" dirty="0"/>
              <a:t> 무선 대역을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</a:t>
            </a:r>
            <a:r>
              <a:rPr lang="ko-KR" altLang="en-US" dirty="0"/>
              <a:t>지역에 존재하는 장치들 간의 고품질 무선 통신 네트워크를 구성해주는 기술로  </a:t>
            </a:r>
            <a:r>
              <a:rPr lang="en-US" altLang="ko-KR" dirty="0"/>
              <a:t>Access Point </a:t>
            </a:r>
            <a:r>
              <a:rPr lang="ko-KR" altLang="en-US" dirty="0"/>
              <a:t>나</a:t>
            </a:r>
            <a:r>
              <a:rPr lang="en-US" altLang="ko-KR" dirty="0"/>
              <a:t> hot spot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 인터넷에 접속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6" name="AutoShape 2" descr="ìì´í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26" y="2961121"/>
            <a:ext cx="3755737" cy="21570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87" y="2709452"/>
            <a:ext cx="3937904" cy="30564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034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사물인터넷</a:t>
            </a:r>
            <a:r>
              <a:rPr lang="ko-KR" altLang="en-US" dirty="0" smtClean="0"/>
              <a:t> 디바이스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 err="1" smtClean="0"/>
              <a:t>아두이노</a:t>
            </a:r>
            <a:endParaRPr lang="en-US" altLang="ko-KR" b="1" dirty="0" smtClean="0"/>
          </a:p>
          <a:p>
            <a:pPr lvl="1"/>
            <a:r>
              <a:rPr lang="en-US" altLang="ko-KR" dirty="0" smtClean="0"/>
              <a:t>2005</a:t>
            </a:r>
            <a:r>
              <a:rPr lang="ko-KR" altLang="en-US" dirty="0" smtClean="0"/>
              <a:t>년 이탈리아에서 탄생한 대표적 오픈소스 하드웨어 중 하나로 </a:t>
            </a:r>
            <a:r>
              <a:rPr lang="en-US" altLang="ko-KR" dirty="0" smtClean="0"/>
              <a:t>Atmel</a:t>
            </a:r>
            <a:r>
              <a:rPr lang="ko-KR" altLang="en-US" dirty="0" smtClean="0"/>
              <a:t>사의 </a:t>
            </a:r>
            <a:r>
              <a:rPr lang="en-US" altLang="ko-KR" dirty="0" smtClean="0"/>
              <a:t>AVR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Coretex-M3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탑재한 마이크로 컨트롤러 보드</a:t>
            </a:r>
            <a:endParaRPr lang="en-US" altLang="ko-KR" dirty="0" smtClean="0"/>
          </a:p>
          <a:p>
            <a:r>
              <a:rPr lang="ko-KR" altLang="en-US" b="1" dirty="0" err="1" smtClean="0"/>
              <a:t>라즈베이파이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영국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재단이 학교의 기초 컴퓨터 교육용 프로젝트의 일환으로 개발한 초소형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초저가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달리 키보드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마우스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모니터만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인텔 갈릴레오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인텔 에디슨/인텔 </a:t>
            </a:r>
            <a:r>
              <a:rPr lang="ko-KR" altLang="en-US" dirty="0" err="1" smtClean="0"/>
              <a:t>큐리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인텔 줄</a:t>
            </a:r>
            <a:endParaRPr lang="en-US" altLang="ko-KR" dirty="0" smtClean="0"/>
          </a:p>
          <a:p>
            <a:r>
              <a:rPr lang="ko-KR" altLang="en-US" dirty="0" err="1" smtClean="0"/>
              <a:t>비글본</a:t>
            </a:r>
            <a:r>
              <a:rPr lang="ko-KR" altLang="en-US" dirty="0" smtClean="0"/>
              <a:t> 블랙 </a:t>
            </a:r>
            <a:endParaRPr lang="en-US" altLang="ko-KR" dirty="0"/>
          </a:p>
          <a:p>
            <a:pPr lvl="1"/>
            <a:r>
              <a:rPr lang="ko-KR" altLang="en-US" dirty="0" err="1" smtClean="0"/>
              <a:t>라즈베리파이와</a:t>
            </a:r>
            <a:r>
              <a:rPr lang="ko-KR" altLang="en-US" dirty="0" smtClean="0"/>
              <a:t> 비슷한 배경으로 탄생한 오픈소스 하드웨어 플랫폼</a:t>
            </a:r>
            <a:endParaRPr lang="en-US" altLang="ko-KR" dirty="0" smtClean="0"/>
          </a:p>
          <a:p>
            <a:r>
              <a:rPr lang="ko-KR" altLang="en-US" dirty="0" err="1" smtClean="0"/>
              <a:t>링크잇원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MediaTek</a:t>
            </a:r>
            <a:endParaRPr lang="en-US" altLang="ko-KR" dirty="0" smtClean="0"/>
          </a:p>
          <a:p>
            <a:r>
              <a:rPr lang="ko-KR" altLang="en-US" dirty="0" err="1" smtClean="0"/>
              <a:t>아틱</a:t>
            </a:r>
            <a:r>
              <a:rPr lang="en-US" altLang="ko-KR" dirty="0" smtClean="0"/>
              <a:t>(ARTIK) :  </a:t>
            </a:r>
            <a:r>
              <a:rPr lang="ko-KR" altLang="en-US" dirty="0" smtClean="0"/>
              <a:t>삼성전자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41" y="2590511"/>
            <a:ext cx="2771631" cy="17486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4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클라우드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인터넷</a:t>
            </a:r>
            <a:r>
              <a:rPr lang="ko-KR" altLang="en-US" dirty="0"/>
              <a:t> 기반 컴퓨팅의 일종으로 정보를 자신의 컴퓨터가 아닌 인터넷에 연결된 다른 컴퓨터로 처리하는 기술을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아마존 </a:t>
            </a:r>
            <a:r>
              <a:rPr lang="ko-KR" altLang="en-US" dirty="0" err="1" smtClean="0"/>
              <a:t>웹서비스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aws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마이크로소프트</a:t>
            </a:r>
            <a:r>
              <a:rPr lang="en-US" altLang="ko-KR" dirty="0" smtClean="0"/>
              <a:t>(azure)</a:t>
            </a:r>
          </a:p>
          <a:p>
            <a:pPr lvl="1"/>
            <a:r>
              <a:rPr lang="ko-KR" altLang="en-US" dirty="0" smtClean="0"/>
              <a:t>구글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, KT, SK </a:t>
            </a:r>
            <a:r>
              <a:rPr lang="ko-KR" altLang="en-US" dirty="0" smtClean="0"/>
              <a:t>등 많은 서비스 제공자가 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25" y="2897938"/>
            <a:ext cx="5371020" cy="3140770"/>
          </a:xfrm>
          <a:prstGeom prst="rect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12319"/>
            <a:ext cx="4624291" cy="3126389"/>
          </a:xfrm>
          <a:prstGeom prst="rect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빅데이터</a:t>
            </a:r>
            <a:r>
              <a:rPr lang="en-US" altLang="ko-KR" dirty="0" smtClean="0"/>
              <a:t>(big data)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기존의 데이터베이스 </a:t>
            </a:r>
            <a:r>
              <a:rPr lang="ko-KR" altLang="en-US" dirty="0" err="1" smtClean="0"/>
              <a:t>관리도구의</a:t>
            </a:r>
            <a:r>
              <a:rPr lang="ko-KR" altLang="en-US" dirty="0" smtClean="0"/>
              <a:t> 데이터 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능력을 넘어서는 대량의 </a:t>
            </a:r>
            <a:r>
              <a:rPr lang="ko-KR" altLang="en-US" dirty="0"/>
              <a:t>정형 또는 </a:t>
            </a:r>
            <a:r>
              <a:rPr lang="ko-KR" altLang="en-US" dirty="0" smtClean="0"/>
              <a:t>비정형의 데이터로부터 </a:t>
            </a:r>
            <a:r>
              <a:rPr lang="ko-KR" altLang="en-US" b="1" dirty="0">
                <a:solidFill>
                  <a:srgbClr val="FF0000"/>
                </a:solidFill>
              </a:rPr>
              <a:t>가치를 추출</a:t>
            </a:r>
            <a:r>
              <a:rPr lang="ko-KR" altLang="en-US" dirty="0"/>
              <a:t>하고 </a:t>
            </a:r>
            <a:r>
              <a:rPr lang="ko-KR" altLang="en-US" b="1" dirty="0">
                <a:solidFill>
                  <a:srgbClr val="FF0000"/>
                </a:solidFill>
              </a:rPr>
              <a:t>결과를 분석</a:t>
            </a:r>
            <a:r>
              <a:rPr lang="ko-KR" altLang="en-US" dirty="0"/>
              <a:t>하는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r>
              <a:rPr lang="ko-KR" altLang="en-US" dirty="0" smtClean="0"/>
              <a:t>수많은 센서들이 생성하는 스트리밍 데이터 등을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단기간에 의사결정을 가능하게 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83" y="2085345"/>
            <a:ext cx="6343650" cy="46196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5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빅데이터 처리 프로세스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06" y="1332152"/>
            <a:ext cx="7530321" cy="475156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아두이노란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이탈리아 </a:t>
            </a:r>
            <a:r>
              <a:rPr lang="ko-KR" altLang="en-US" dirty="0" err="1" smtClean="0"/>
              <a:t>이브레아</a:t>
            </a:r>
            <a:r>
              <a:rPr lang="en-US" altLang="ko-KR" dirty="0" smtClean="0"/>
              <a:t>(Ivrea)</a:t>
            </a:r>
            <a:r>
              <a:rPr lang="ko-KR" altLang="en-US" dirty="0" smtClean="0"/>
              <a:t>에서 탄생</a:t>
            </a:r>
            <a:endParaRPr lang="en-US" altLang="ko-KR" dirty="0" smtClean="0"/>
          </a:p>
          <a:p>
            <a:r>
              <a:rPr lang="ko-KR" altLang="en-US" dirty="0" smtClean="0"/>
              <a:t>텔레콤 이탈리아가 </a:t>
            </a:r>
            <a:r>
              <a:rPr lang="ko-KR" altLang="en-US" dirty="0" err="1" smtClean="0"/>
              <a:t>올리베티를</a:t>
            </a:r>
            <a:r>
              <a:rPr lang="ko-KR" altLang="en-US" dirty="0" smtClean="0"/>
              <a:t> 인수하고 경기의 활성화를 위해 </a:t>
            </a:r>
            <a:r>
              <a:rPr lang="ko-KR" altLang="en-US" dirty="0" err="1" smtClean="0"/>
              <a:t>이브레아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인터렉션</a:t>
            </a:r>
            <a:r>
              <a:rPr lang="ko-KR" altLang="en-US" dirty="0" smtClean="0"/>
              <a:t> 디자인 대학원을 설립하였고 이곳에서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만들어짐</a:t>
            </a:r>
            <a:endParaRPr lang="en-US" altLang="ko-KR" dirty="0" smtClean="0"/>
          </a:p>
          <a:p>
            <a:r>
              <a:rPr lang="ko-KR" altLang="en-US" dirty="0" smtClean="0"/>
              <a:t>하드웨어가 익숙하지 않은 학생들이 디자인 작품을 쉽게 제어할 수 있게 하기 위해 </a:t>
            </a:r>
            <a:r>
              <a:rPr lang="ko-KR" altLang="en-US" dirty="0" err="1" smtClean="0"/>
              <a:t>마시모</a:t>
            </a:r>
            <a:r>
              <a:rPr lang="ko-KR" altLang="en-US" dirty="0" smtClean="0"/>
              <a:t> </a:t>
            </a:r>
            <a:r>
              <a:rPr lang="ko-KR" altLang="en-US" dirty="0"/>
              <a:t>반</a:t>
            </a:r>
            <a:r>
              <a:rPr lang="ko-KR" altLang="en-US" dirty="0" smtClean="0"/>
              <a:t>지가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39" y="3344180"/>
            <a:ext cx="2632046" cy="238483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96" y="3365337"/>
            <a:ext cx="3576368" cy="234252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50839" y="5987805"/>
            <a:ext cx="710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hlinkClick r:id="rId4"/>
              </a:rPr>
              <a:t>마시모</a:t>
            </a:r>
            <a:r>
              <a:rPr lang="ko-KR" altLang="en-US" dirty="0" smtClean="0">
                <a:hlinkClick r:id="rId4"/>
              </a:rPr>
              <a:t> 반지 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b="1" dirty="0" err="1" smtClean="0">
                <a:hlinkClick r:id="rId4"/>
              </a:rPr>
              <a:t>아르뒤노가</a:t>
            </a:r>
            <a:r>
              <a:rPr lang="ko-KR" altLang="en-US" b="1" dirty="0" smtClean="0">
                <a:hlinkClick r:id="rId4"/>
              </a:rPr>
              <a:t> </a:t>
            </a:r>
            <a:r>
              <a:rPr lang="ko-KR" altLang="en-US" b="1" dirty="0">
                <a:hlinkClick r:id="rId4"/>
              </a:rPr>
              <a:t>정보 공개로 이끌어내는 </a:t>
            </a:r>
            <a:r>
              <a:rPr lang="ko-KR" altLang="en-US" b="1" dirty="0" smtClean="0">
                <a:hlinkClick r:id="rId4"/>
              </a:rPr>
              <a:t>상상력</a:t>
            </a:r>
            <a:r>
              <a:rPr lang="en-US" altLang="ko-KR" b="1" dirty="0" smtClean="0"/>
              <a:t>(15:40)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5063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3" y="151170"/>
            <a:ext cx="10038486" cy="57579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0" y="2159005"/>
            <a:ext cx="6190837" cy="431016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6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아두이노의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오픈소스 기반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정식 보드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호환 보드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단일 보드 마이크로컨트롤러</a:t>
            </a:r>
            <a:endParaRPr lang="en-US" altLang="ko-KR" dirty="0" smtClean="0"/>
          </a:p>
          <a:p>
            <a:r>
              <a:rPr lang="ko-KR" altLang="en-US" dirty="0" smtClean="0"/>
              <a:t>소프트웨어 개발을 위한 통합 환경</a:t>
            </a:r>
            <a:r>
              <a:rPr lang="en-US" altLang="ko-KR" dirty="0" smtClean="0"/>
              <a:t>(IDE)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r>
              <a:rPr lang="ko-KR" altLang="en-US" dirty="0" smtClean="0"/>
              <a:t>여러 센서들로부터 값을 </a:t>
            </a:r>
            <a:r>
              <a:rPr lang="ko-KR" altLang="en-US" dirty="0" err="1" smtClean="0"/>
              <a:t>받아들어</a:t>
            </a:r>
            <a:r>
              <a:rPr lang="ko-KR" altLang="en-US" dirty="0"/>
              <a:t> </a:t>
            </a:r>
            <a:r>
              <a:rPr lang="en-US" altLang="ko-KR" dirty="0" smtClean="0"/>
              <a:t>LED, </a:t>
            </a:r>
            <a:r>
              <a:rPr lang="ko-KR" altLang="en-US" dirty="0" smtClean="0"/>
              <a:t>모터 같은 외부 전자 장치들을 통제함으로써 환경과 상호작용이 가능한 제품 개발 가능</a:t>
            </a:r>
            <a:endParaRPr lang="en-US" altLang="ko-KR" dirty="0" smtClean="0"/>
          </a:p>
          <a:p>
            <a:r>
              <a:rPr lang="ko-KR" altLang="en-US" dirty="0" smtClean="0"/>
              <a:t>플래시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프로세싱과</a:t>
            </a:r>
            <a:r>
              <a:rPr lang="ko-KR" altLang="en-US" dirty="0" smtClean="0"/>
              <a:t> 같은 소프트웨어와의 연동 가능</a:t>
            </a:r>
            <a:endParaRPr lang="en-US" altLang="ko-KR" dirty="0" smtClean="0"/>
          </a:p>
          <a:p>
            <a:r>
              <a:rPr lang="ko-KR" altLang="en-US" dirty="0" smtClean="0"/>
              <a:t>홈페이지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www.arduino.cc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Top 10 Arduino Projects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학습내용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사물인터넷이란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사물인터넷의 주요 기술</a:t>
            </a:r>
            <a:endParaRPr lang="en-US" altLang="ko-KR" dirty="0" smtClean="0"/>
          </a:p>
          <a:p>
            <a:r>
              <a:rPr lang="ko-KR" altLang="en-US" dirty="0" err="1" smtClean="0"/>
              <a:t>아두이노란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설치 및 설정</a:t>
            </a:r>
            <a:endParaRPr lang="en-US" altLang="ko-KR" dirty="0" smtClean="0"/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테스트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아두이노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보드</a:t>
            </a:r>
            <a:r>
              <a:rPr lang="en-US" altLang="ko-KR" dirty="0" smtClean="0"/>
              <a:t>(HW)</a:t>
            </a:r>
          </a:p>
          <a:p>
            <a:r>
              <a:rPr lang="en-US" altLang="ko-KR" dirty="0" smtClean="0"/>
              <a:t>Sketch 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(SW)</a:t>
            </a:r>
          </a:p>
          <a:p>
            <a:pPr lvl="1"/>
            <a:r>
              <a:rPr lang="ko-KR" altLang="en-US" dirty="0" smtClean="0"/>
              <a:t>소프트웨어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개발을 위한 통합개발환경</a:t>
            </a:r>
            <a:r>
              <a:rPr lang="en-US" altLang="ko-KR" dirty="0" smtClean="0"/>
              <a:t>(IDE : Integrated </a:t>
            </a:r>
            <a:r>
              <a:rPr lang="en-US" altLang="ko-KR" dirty="0" err="1" smtClean="0"/>
              <a:t>Developmenet</a:t>
            </a:r>
            <a:r>
              <a:rPr lang="en-US" altLang="ko-KR" dirty="0" smtClean="0"/>
              <a:t> Environment)</a:t>
            </a:r>
          </a:p>
          <a:p>
            <a:pPr lvl="1"/>
            <a:r>
              <a:rPr lang="ko-KR" altLang="en-US" dirty="0" smtClean="0"/>
              <a:t>프로그래밍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업로드 등의 과정을 한 화면에서 작업할 수 있는 </a:t>
            </a:r>
            <a:r>
              <a:rPr lang="ko-KR" altLang="en-US" dirty="0" err="1" smtClean="0"/>
              <a:t>개발툴</a:t>
            </a:r>
            <a:endParaRPr lang="en-US" altLang="ko-KR" dirty="0" smtClean="0"/>
          </a:p>
          <a:p>
            <a:r>
              <a:rPr lang="ko-KR" altLang="en-US" dirty="0" err="1" smtClean="0"/>
              <a:t>브레드보드</a:t>
            </a:r>
            <a:r>
              <a:rPr lang="ko-KR" altLang="en-US" dirty="0" smtClean="0"/>
              <a:t> 및 다양한 센서와 </a:t>
            </a:r>
            <a:r>
              <a:rPr lang="ko-KR" altLang="en-US" dirty="0" err="1" smtClean="0"/>
              <a:t>점퍼선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81" y="3210651"/>
            <a:ext cx="5207479" cy="314854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74" y="1007710"/>
            <a:ext cx="6940849" cy="561527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3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Sketch</a:t>
            </a:r>
            <a:r>
              <a:rPr lang="ko-KR" altLang="en-US" dirty="0"/>
              <a:t> </a:t>
            </a:r>
            <a:r>
              <a:rPr lang="ko-KR" altLang="en-US" dirty="0" smtClean="0"/>
              <a:t>프로그램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 다운로드</a:t>
            </a:r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www.arduino.cc/en/Main/Software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7" y="2110159"/>
            <a:ext cx="5127250" cy="233245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856008" y="2553431"/>
            <a:ext cx="1794295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820" y="2110159"/>
            <a:ext cx="4144108" cy="240817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451021" y="4156489"/>
            <a:ext cx="770627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09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설치</a:t>
            </a:r>
            <a:endParaRPr lang="en-US" altLang="ko-KR" dirty="0"/>
          </a:p>
          <a:p>
            <a:pPr lvl="1"/>
            <a:r>
              <a:rPr lang="ko-KR" altLang="en-US" dirty="0"/>
              <a:t>압축을 풀어 </a:t>
            </a:r>
            <a:r>
              <a:rPr lang="en-US" altLang="ko-KR" dirty="0"/>
              <a:t>CH341SER </a:t>
            </a:r>
            <a:r>
              <a:rPr lang="ko-KR" altLang="en-US" dirty="0"/>
              <a:t>폴더 안의 </a:t>
            </a:r>
            <a:r>
              <a:rPr lang="en-US" altLang="ko-KR" dirty="0"/>
              <a:t>SETUP</a:t>
            </a:r>
            <a:r>
              <a:rPr lang="ko-KR" altLang="en-US" dirty="0"/>
              <a:t>을 실행 시킴</a:t>
            </a:r>
            <a:endParaRPr lang="en-US" altLang="ko-KR" dirty="0"/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와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보드를 </a:t>
            </a:r>
            <a:r>
              <a:rPr lang="en-US" altLang="ko-KR" dirty="0"/>
              <a:t>USB</a:t>
            </a:r>
            <a:r>
              <a:rPr lang="ko-KR" altLang="en-US" dirty="0"/>
              <a:t>로 연결</a:t>
            </a:r>
            <a:endParaRPr lang="en-US" altLang="ko-KR" dirty="0"/>
          </a:p>
          <a:p>
            <a:r>
              <a:rPr lang="ko-KR" altLang="en-US" dirty="0" smtClean="0"/>
              <a:t>프로그램 설정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57" y="2607601"/>
            <a:ext cx="3566000" cy="28270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510285" y="4252828"/>
            <a:ext cx="2268747" cy="293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346" y="2607601"/>
            <a:ext cx="4542886" cy="3851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62116" y="2302938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]-[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사물인터넷이란</a:t>
            </a:r>
            <a:r>
              <a:rPr lang="en-US" altLang="ko-KR" dirty="0" smtClean="0"/>
              <a:t>?</a:t>
            </a:r>
            <a:endParaRPr lang="ko-KR" dirty="0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250829" y="828942"/>
            <a:ext cx="10015269" cy="5640224"/>
          </a:xfrm>
        </p:spPr>
        <p:txBody>
          <a:bodyPr/>
          <a:lstStyle/>
          <a:p>
            <a:r>
              <a:rPr lang="en-US" altLang="ko-KR" dirty="0" smtClean="0">
                <a:hlinkClick r:id="rId2"/>
              </a:rPr>
              <a:t>[</a:t>
            </a:r>
            <a:r>
              <a:rPr lang="ko-KR" altLang="en-US" dirty="0" err="1">
                <a:hlinkClick r:id="rId2"/>
              </a:rPr>
              <a:t>산업다큐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4.0 – </a:t>
            </a:r>
            <a:r>
              <a:rPr lang="ko-KR" altLang="en-US" dirty="0">
                <a:hlinkClick r:id="rId2"/>
              </a:rPr>
              <a:t>미래성장 보고서</a:t>
            </a:r>
            <a:r>
              <a:rPr lang="en-US" altLang="ko-KR" dirty="0">
                <a:hlinkClick r:id="rId2"/>
              </a:rPr>
              <a:t>] </a:t>
            </a:r>
            <a:r>
              <a:rPr lang="ko-KR" altLang="en-US" dirty="0">
                <a:hlinkClick r:id="rId2"/>
              </a:rPr>
              <a:t>비로소 세상의 </a:t>
            </a:r>
            <a:r>
              <a:rPr lang="ko-KR" altLang="en-US" dirty="0" err="1">
                <a:hlinkClick r:id="rId2"/>
              </a:rPr>
              <a:t>모든것이</a:t>
            </a:r>
            <a:r>
              <a:rPr lang="ko-KR" altLang="en-US" dirty="0">
                <a:hlinkClick r:id="rId2"/>
              </a:rPr>
              <a:t> 연결되다</a:t>
            </a:r>
            <a:r>
              <a:rPr lang="en-US" altLang="ko-KR" dirty="0">
                <a:hlinkClick r:id="rId2"/>
              </a:rPr>
              <a:t>, </a:t>
            </a:r>
            <a:r>
              <a:rPr lang="ko-KR" altLang="en-US" dirty="0" err="1">
                <a:hlinkClick r:id="rId2"/>
              </a:rPr>
              <a:t>사물인터넷</a:t>
            </a:r>
            <a:r>
              <a:rPr lang="ko-KR" altLang="en-US" dirty="0">
                <a:hlinkClick r:id="rId2"/>
              </a:rPr>
              <a:t> 편 </a:t>
            </a:r>
            <a:r>
              <a:rPr lang="en-US" altLang="ko-KR" dirty="0">
                <a:hlinkClick r:id="rId2"/>
              </a:rPr>
              <a:t>(</a:t>
            </a:r>
            <a:r>
              <a:rPr lang="en-US" altLang="ko-KR" dirty="0" err="1">
                <a:hlinkClick r:id="rId2"/>
              </a:rPr>
              <a:t>IoT</a:t>
            </a:r>
            <a:r>
              <a:rPr lang="en-US" altLang="ko-KR" dirty="0" smtClean="0">
                <a:hlinkClick r:id="rId2"/>
              </a:rPr>
              <a:t>)</a:t>
            </a:r>
            <a:r>
              <a:rPr lang="en-US" altLang="ko-KR" dirty="0" smtClean="0"/>
              <a:t> (30:53)</a:t>
            </a:r>
            <a:endParaRPr lang="en-US" altLang="ko-KR" dirty="0"/>
          </a:p>
          <a:p>
            <a:r>
              <a:rPr lang="ko-KR" altLang="en-US" dirty="0">
                <a:hlinkClick r:id="rId3"/>
              </a:rPr>
              <a:t>생활 속으로 들어온 </a:t>
            </a:r>
            <a:r>
              <a:rPr lang="ko-KR" altLang="en-US" dirty="0" err="1">
                <a:hlinkClick r:id="rId3"/>
              </a:rPr>
              <a:t>사물인터넷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/ YTN </a:t>
            </a:r>
            <a:r>
              <a:rPr lang="ko-KR" altLang="en-US" dirty="0">
                <a:hlinkClick r:id="rId3"/>
              </a:rPr>
              <a:t>사이언스</a:t>
            </a:r>
            <a:r>
              <a:rPr lang="en-US" altLang="ko-KR" dirty="0">
                <a:hlinkClick r:id="rId3"/>
              </a:rPr>
              <a:t>(2016</a:t>
            </a:r>
            <a:r>
              <a:rPr lang="en-US" altLang="ko-KR" dirty="0" smtClean="0">
                <a:hlinkClick r:id="rId3"/>
              </a:rPr>
              <a:t>)</a:t>
            </a:r>
            <a:r>
              <a:rPr lang="en-US" altLang="ko-KR" dirty="0" smtClean="0"/>
              <a:t> (2:27)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37" y="2526170"/>
            <a:ext cx="6516009" cy="313416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사물인터넷의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6325" y="828942"/>
            <a:ext cx="9682584" cy="564022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기기 및 사물에 </a:t>
            </a:r>
            <a:r>
              <a:rPr lang="ko-KR" altLang="en-US" sz="2400" dirty="0">
                <a:solidFill>
                  <a:srgbClr val="FF0000"/>
                </a:solidFill>
              </a:rPr>
              <a:t>센서</a:t>
            </a:r>
            <a:r>
              <a:rPr lang="ko-KR" altLang="en-US" sz="2400" dirty="0"/>
              <a:t>와 </a:t>
            </a:r>
            <a:r>
              <a:rPr lang="ko-KR" altLang="en-US" sz="2400" dirty="0">
                <a:solidFill>
                  <a:srgbClr val="FF0000"/>
                </a:solidFill>
              </a:rPr>
              <a:t>통신</a:t>
            </a:r>
            <a:r>
              <a:rPr lang="ko-KR" altLang="en-US" sz="2400" dirty="0"/>
              <a:t>기능을 내장하여 인터넷에 연결함으로써 사람과 사물</a:t>
            </a:r>
            <a:r>
              <a:rPr lang="en-US" altLang="ko-KR" sz="2400" dirty="0"/>
              <a:t>, </a:t>
            </a:r>
            <a:r>
              <a:rPr lang="ko-KR" altLang="en-US" sz="2400" dirty="0"/>
              <a:t>사물과 사물 간에 정보 교환 및 </a:t>
            </a:r>
            <a:r>
              <a:rPr lang="ko-KR" altLang="en-US" sz="2400" dirty="0">
                <a:solidFill>
                  <a:srgbClr val="FF0000"/>
                </a:solidFill>
              </a:rPr>
              <a:t>상호 소통</a:t>
            </a:r>
            <a:r>
              <a:rPr lang="ko-KR" altLang="en-US" sz="2400" dirty="0"/>
              <a:t>할 수 있는 </a:t>
            </a:r>
            <a:r>
              <a:rPr lang="ko-KR" altLang="en-US" sz="2400" dirty="0">
                <a:solidFill>
                  <a:srgbClr val="FF0000"/>
                </a:solidFill>
              </a:rPr>
              <a:t>지능</a:t>
            </a:r>
            <a:r>
              <a:rPr lang="ko-KR" altLang="en-US" sz="2400" dirty="0"/>
              <a:t>적 환경</a:t>
            </a:r>
            <a:endParaRPr lang="en-US" altLang="ko-KR" sz="2400" dirty="0"/>
          </a:p>
          <a:p>
            <a:r>
              <a:rPr lang="ko-KR" altLang="en-US" sz="2400" dirty="0"/>
              <a:t>인터넷으로 연결된 사물들이 데이터를 주고받아 스스로 분석하고 학습한 정보를 사용자에게 제공하거나 사용자가 이를 원격 조정할 수 있는 인공지능 기술</a:t>
            </a:r>
            <a:endParaRPr lang="en-US" altLang="ko-KR" sz="2400" dirty="0"/>
          </a:p>
          <a:p>
            <a:r>
              <a:rPr lang="ko-KR" altLang="en-US" sz="2400" dirty="0"/>
              <a:t>현실세계와 가상세계를 서로 상호 작용하는 서비스 및 정보 </a:t>
            </a:r>
            <a:r>
              <a:rPr lang="ko-KR" altLang="en-US" sz="2400" dirty="0" smtClean="0"/>
              <a:t>활용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9524" y="5676181"/>
            <a:ext cx="811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사물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가전제품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모바일 장비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웨어러블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다바이스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등 다양한 </a:t>
            </a:r>
            <a:r>
              <a:rPr lang="ko-KR" altLang="en-US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임베디드</a:t>
            </a:r>
            <a:r>
              <a:rPr lang="ko-KR" altLang="en-US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시스템</a:t>
            </a:r>
            <a:endParaRPr lang="en-US" altLang="ko-KR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5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16" y="532418"/>
            <a:ext cx="8560819" cy="55108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463156" y="5581616"/>
            <a:ext cx="3292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초연결시대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사물인터넷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창조적 융합 활성화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방안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(2014)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01" y="833437"/>
            <a:ext cx="7658100" cy="51911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980317" y="5747563"/>
            <a:ext cx="3292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한국방송통신전파진흥원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5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사물인터넷</a:t>
            </a:r>
            <a:r>
              <a:rPr lang="ko-KR" altLang="en-US" dirty="0" smtClean="0"/>
              <a:t> 관련기술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센싱</a:t>
            </a:r>
            <a:r>
              <a:rPr lang="ko-KR" altLang="en-US" dirty="0" smtClean="0"/>
              <a:t> 기술</a:t>
            </a:r>
            <a:endParaRPr lang="en-US" altLang="ko-KR" dirty="0"/>
          </a:p>
          <a:p>
            <a:pPr lvl="1"/>
            <a:r>
              <a:rPr lang="ko-KR" altLang="en-US" dirty="0"/>
              <a:t>센서로부터 정보를 수집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endParaRPr lang="en-US" altLang="ko-KR" dirty="0"/>
          </a:p>
          <a:p>
            <a:r>
              <a:rPr lang="ko-KR" altLang="en-US" b="1" dirty="0" smtClean="0"/>
              <a:t>네트워크</a:t>
            </a:r>
            <a:r>
              <a:rPr lang="ko-KR" altLang="en-US" dirty="0" smtClean="0"/>
              <a:t> </a:t>
            </a:r>
            <a:r>
              <a:rPr lang="ko-KR" altLang="en-US" dirty="0"/>
              <a:t>기술</a:t>
            </a:r>
            <a:endParaRPr lang="en-US" altLang="ko-KR" dirty="0"/>
          </a:p>
          <a:p>
            <a:pPr lvl="1"/>
            <a:r>
              <a:rPr lang="ko-KR" altLang="en-US" dirty="0"/>
              <a:t>네트워크 </a:t>
            </a:r>
            <a:r>
              <a:rPr lang="ko-KR" altLang="en-US" dirty="0" err="1"/>
              <a:t>종단간에</a:t>
            </a:r>
            <a:r>
              <a:rPr lang="ko-KR" altLang="en-US" dirty="0"/>
              <a:t> </a:t>
            </a:r>
            <a:r>
              <a:rPr lang="ko-KR" altLang="en-US" dirty="0" err="1"/>
              <a:t>사물인터넷</a:t>
            </a:r>
            <a:r>
              <a:rPr lang="ko-KR" altLang="en-US" dirty="0"/>
              <a:t> 서비스 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유무선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 </a:t>
            </a:r>
            <a:r>
              <a:rPr lang="ko-KR" altLang="en-US" b="1" dirty="0"/>
              <a:t>인터페이스</a:t>
            </a:r>
            <a:endParaRPr lang="en-US" altLang="ko-KR" b="1" dirty="0"/>
          </a:p>
          <a:p>
            <a:pPr lvl="1"/>
            <a:r>
              <a:rPr lang="ko-KR" altLang="en-US" dirty="0"/>
              <a:t>정보를 </a:t>
            </a:r>
            <a:r>
              <a:rPr lang="ko-KR" altLang="en-US" dirty="0" err="1"/>
              <a:t>센싱</a:t>
            </a:r>
            <a:r>
              <a:rPr lang="en-US" altLang="ko-KR" dirty="0"/>
              <a:t>, </a:t>
            </a:r>
            <a:r>
              <a:rPr lang="ko-KR" altLang="en-US" dirty="0"/>
              <a:t>가공</a:t>
            </a:r>
            <a:r>
              <a:rPr lang="en-US" altLang="ko-KR" dirty="0"/>
              <a:t>/</a:t>
            </a:r>
            <a:r>
              <a:rPr lang="ko-KR" altLang="en-US" dirty="0"/>
              <a:t>추출</a:t>
            </a:r>
            <a:r>
              <a:rPr lang="en-US" altLang="ko-KR" dirty="0"/>
              <a:t>/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  <a:r>
              <a:rPr lang="en-US" altLang="ko-KR" dirty="0"/>
              <a:t>, </a:t>
            </a:r>
            <a:r>
              <a:rPr lang="ko-KR" altLang="en-US" dirty="0"/>
              <a:t>상황인식</a:t>
            </a:r>
            <a:r>
              <a:rPr lang="en-US" altLang="ko-KR" dirty="0"/>
              <a:t>, 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프라이시 보호</a:t>
            </a:r>
            <a:r>
              <a:rPr lang="en-US" altLang="ko-KR" dirty="0"/>
              <a:t>, </a:t>
            </a:r>
            <a:r>
              <a:rPr lang="ko-KR" altLang="en-US" dirty="0"/>
              <a:t>인증</a:t>
            </a:r>
            <a:r>
              <a:rPr lang="en-US" altLang="ko-KR" dirty="0"/>
              <a:t>/</a:t>
            </a:r>
            <a:r>
              <a:rPr lang="ko-KR" altLang="en-US" dirty="0"/>
              <a:t>인가</a:t>
            </a:r>
            <a:r>
              <a:rPr lang="en-US" altLang="ko-KR" dirty="0"/>
              <a:t>, </a:t>
            </a:r>
            <a:r>
              <a:rPr lang="ko-KR" altLang="en-US" dirty="0" err="1"/>
              <a:t>디스커버리</a:t>
            </a:r>
            <a:r>
              <a:rPr lang="en-US" altLang="ko-KR" dirty="0"/>
              <a:t>, </a:t>
            </a:r>
            <a:r>
              <a:rPr lang="ko-KR" altLang="en-US" dirty="0"/>
              <a:t>객체 정형화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en-US" altLang="ko-KR" dirty="0"/>
              <a:t>API, </a:t>
            </a:r>
            <a:r>
              <a:rPr lang="ko-KR" altLang="en-US" dirty="0"/>
              <a:t>오픈 플랫폼 기술 등을 포함하는 서비스 인터페이스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빅데이터 처리기술 등</a:t>
            </a:r>
            <a:endParaRPr lang="en-US" altLang="ko-KR" dirty="0"/>
          </a:p>
          <a:p>
            <a:r>
              <a:rPr lang="ko-KR" altLang="en-US" b="1" dirty="0"/>
              <a:t>보안</a:t>
            </a:r>
            <a:r>
              <a:rPr lang="ko-KR" altLang="en-US" dirty="0"/>
              <a:t> 기술</a:t>
            </a:r>
            <a:endParaRPr lang="en-US" altLang="ko-KR" dirty="0"/>
          </a:p>
          <a:p>
            <a:pPr lvl="1"/>
            <a:r>
              <a:rPr lang="ko-KR" altLang="en-US" dirty="0"/>
              <a:t>데이터 등 </a:t>
            </a:r>
            <a:r>
              <a:rPr lang="ko-KR" altLang="en-US" dirty="0" err="1"/>
              <a:t>사물인터넷</a:t>
            </a:r>
            <a:r>
              <a:rPr lang="ko-KR" altLang="en-US" dirty="0"/>
              <a:t> 구성요소들에 대한 침해 또는 유출 방지</a:t>
            </a:r>
            <a:endParaRPr lang="en-US" altLang="ko-KR" dirty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0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사물인터넷</a:t>
            </a:r>
            <a:r>
              <a:rPr lang="ko-KR" altLang="en-US" dirty="0" smtClean="0"/>
              <a:t> 네트워크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103" y="690925"/>
            <a:ext cx="6803661" cy="6020425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RFID</a:t>
            </a:r>
            <a:r>
              <a:rPr lang="en-US" altLang="ko-KR" dirty="0" smtClean="0"/>
              <a:t>(Radio-Frequency </a:t>
            </a:r>
            <a:r>
              <a:rPr lang="en-US" altLang="ko-KR" dirty="0"/>
              <a:t>Identification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주파수로 </a:t>
            </a:r>
            <a:r>
              <a:rPr lang="en-US" altLang="ko-KR" dirty="0"/>
              <a:t>ID</a:t>
            </a:r>
            <a:r>
              <a:rPr lang="ko-KR" altLang="en-US" dirty="0"/>
              <a:t>를 식별하는 방식으로 일명 전자태그로 불린다</a:t>
            </a:r>
            <a:r>
              <a:rPr lang="en-US" altLang="ko-KR" dirty="0"/>
              <a:t>. RFID </a:t>
            </a:r>
            <a:r>
              <a:rPr lang="ko-KR" altLang="en-US" dirty="0"/>
              <a:t>기술이란 전파를 이용해 먼 거리에서 정보를 인식하는 기술을 말한다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 smtClean="0"/>
              <a:t>하이패스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교통카드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출입통제카드 등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345" y="690925"/>
            <a:ext cx="2993981" cy="48068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9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NFC</a:t>
            </a:r>
            <a:r>
              <a:rPr lang="en-US" altLang="ko-KR" dirty="0"/>
              <a:t>(Near Field Communication) </a:t>
            </a:r>
            <a:r>
              <a:rPr lang="ko-KR" altLang="en-US" dirty="0"/>
              <a:t>근거리 무선 통신</a:t>
            </a:r>
            <a:endParaRPr lang="en-US" altLang="ko-KR" dirty="0"/>
          </a:p>
          <a:p>
            <a:pPr lvl="1"/>
            <a:r>
              <a:rPr lang="en-US" altLang="ko-KR" dirty="0"/>
              <a:t>13.56MHz</a:t>
            </a:r>
            <a:r>
              <a:rPr lang="ko-KR" altLang="en-US" dirty="0"/>
              <a:t>의 대역을 가지며</a:t>
            </a:r>
            <a:r>
              <a:rPr lang="en-US" altLang="ko-KR" dirty="0"/>
              <a:t>, </a:t>
            </a:r>
            <a:r>
              <a:rPr lang="ko-KR" altLang="en-US" dirty="0"/>
              <a:t>아주 가까운 거리의 무선 통신을 하기 위한 기술</a:t>
            </a:r>
            <a:endParaRPr lang="en-US" altLang="ko-KR" dirty="0"/>
          </a:p>
          <a:p>
            <a:pPr lvl="1"/>
            <a:r>
              <a:rPr lang="ko-KR" altLang="en-US" dirty="0"/>
              <a:t>교통</a:t>
            </a:r>
            <a:r>
              <a:rPr lang="en-US" altLang="ko-KR" dirty="0"/>
              <a:t>, </a:t>
            </a:r>
            <a:r>
              <a:rPr lang="ko-KR" altLang="en-US" dirty="0"/>
              <a:t>티켓</a:t>
            </a:r>
            <a:r>
              <a:rPr lang="en-US" altLang="ko-KR" dirty="0"/>
              <a:t>, </a:t>
            </a:r>
            <a:r>
              <a:rPr lang="ko-KR" altLang="en-US" dirty="0"/>
              <a:t>지불</a:t>
            </a:r>
            <a:r>
              <a:rPr lang="en-US" altLang="ko-KR" dirty="0"/>
              <a:t>, </a:t>
            </a:r>
            <a:r>
              <a:rPr lang="ko-KR" altLang="en-US" dirty="0"/>
              <a:t>박물관 </a:t>
            </a:r>
            <a:r>
              <a:rPr lang="ko-KR" altLang="en-US" dirty="0" err="1"/>
              <a:t>전시안내</a:t>
            </a:r>
            <a:r>
              <a:rPr lang="ko-KR" altLang="en-US" dirty="0"/>
              <a:t> 서비스 등 여러 서비스에서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3" y="2620992"/>
            <a:ext cx="3630373" cy="24816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30" y="2620992"/>
            <a:ext cx="5467350" cy="37909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5C1D81E-A272-4264-BCFB-92CAF5F498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일출 사진과 파란 띠가 있는 프레젠테이션(와이드스크린)</Template>
  <TotalTime>13666</TotalTime>
  <Words>642</Words>
  <Application>Microsoft Office PowerPoint</Application>
  <PresentationFormat>와이드스크린</PresentationFormat>
  <Paragraphs>121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Euphemia</vt:lpstr>
      <vt:lpstr>HY엽서L</vt:lpstr>
      <vt:lpstr>나눔손글씨 펜</vt:lpstr>
      <vt:lpstr>맑은 고딕</vt:lpstr>
      <vt:lpstr>Arial</vt:lpstr>
      <vt:lpstr>Corbel</vt:lpstr>
      <vt:lpstr>Wingdings</vt:lpstr>
      <vt:lpstr>Banded Design Blue 16x9</vt:lpstr>
      <vt:lpstr>1장 사물인터넷이란?</vt:lpstr>
      <vt:lpstr>학습내용</vt:lpstr>
      <vt:lpstr>사물인터넷이란?</vt:lpstr>
      <vt:lpstr>사물인터넷의 정의</vt:lpstr>
      <vt:lpstr>PowerPoint 프레젠테이션</vt:lpstr>
      <vt:lpstr>PowerPoint 프레젠테이션</vt:lpstr>
      <vt:lpstr>사물인터넷 관련기술</vt:lpstr>
      <vt:lpstr>사물인터넷 네트워크</vt:lpstr>
      <vt:lpstr>PowerPoint 프레젠테이션</vt:lpstr>
      <vt:lpstr>PowerPoint 프레젠테이션</vt:lpstr>
      <vt:lpstr>PowerPoint 프레젠테이션</vt:lpstr>
      <vt:lpstr>PowerPoint 프레젠테이션</vt:lpstr>
      <vt:lpstr>사물인터넷 디바이스</vt:lpstr>
      <vt:lpstr>클라우드 서비스</vt:lpstr>
      <vt:lpstr>빅데이터(big data)</vt:lpstr>
      <vt:lpstr>PowerPoint 프레젠테이션</vt:lpstr>
      <vt:lpstr>아두이노란?</vt:lpstr>
      <vt:lpstr>PowerPoint 프레젠테이션</vt:lpstr>
      <vt:lpstr>아두이노의 특징</vt:lpstr>
      <vt:lpstr>아두이노 구성</vt:lpstr>
      <vt:lpstr>아두이노 보드</vt:lpstr>
      <vt:lpstr>Sketch 프로그램 설치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 사물이터넷이란?</dc:title>
  <dc:creator>jinsook</dc:creator>
  <cp:keywords/>
  <cp:lastModifiedBy>jinsook</cp:lastModifiedBy>
  <cp:revision>49</cp:revision>
  <dcterms:created xsi:type="dcterms:W3CDTF">2019-02-19T01:31:11Z</dcterms:created>
  <dcterms:modified xsi:type="dcterms:W3CDTF">2019-03-04T15:11:34Z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TC028952539991</vt:lpwstr>
  </property>
</Properties>
</file>